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4E"/>
    <a:srgbClr val="BA8BBE"/>
    <a:srgbClr val="E83C3E"/>
    <a:srgbClr val="E8FF74"/>
    <a:srgbClr val="E32974"/>
    <a:srgbClr val="FFD525"/>
    <a:srgbClr val="6C3D91"/>
    <a:srgbClr val="78848E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707"/>
  </p:normalViewPr>
  <p:slideViewPr>
    <p:cSldViewPr snapToGrid="0" snapToObjects="1">
      <p:cViewPr varScale="1">
        <p:scale>
          <a:sx n="115" d="100"/>
          <a:sy n="115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F939F"/>
            </a:gs>
            <a:gs pos="83000">
              <a:srgbClr val="7F939F"/>
            </a:gs>
            <a:gs pos="100000">
              <a:srgbClr val="7F9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765789" y="0"/>
            <a:ext cx="378211" cy="1529255"/>
          </a:xfrm>
          <a:prstGeom prst="rect">
            <a:avLst/>
          </a:prstGeom>
          <a:solidFill>
            <a:srgbClr val="79C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 userDrawn="1"/>
        </p:nvSpPr>
        <p:spPr>
          <a:xfrm>
            <a:off x="4351283" y="123151"/>
            <a:ext cx="4256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320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Faculty of</a:t>
            </a:r>
          </a:p>
          <a:p>
            <a:pPr algn="r"/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Natural and</a:t>
            </a:r>
            <a:r>
              <a:rPr lang="en-ZA" sz="3200" b="1" baseline="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 </a:t>
            </a:r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Agricultural Sciences</a:t>
            </a:r>
            <a:endParaRPr lang="en-ZA" sz="3200" b="1" dirty="0">
              <a:solidFill>
                <a:srgbClr val="79C14E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561"/>
            <a:ext cx="3877732" cy="14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7" y="6587790"/>
            <a:ext cx="3979333" cy="1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.Pretorius@nwu.ac.za" TargetMode="External"/><Relationship Id="rId2" Type="http://schemas.openxmlformats.org/officeDocument/2006/relationships/hyperlink" Target="mailto:Gerrit.Grobler@nwu.ac.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20536577@nwu.ac.za" TargetMode="External"/><Relationship Id="rId5" Type="http://schemas.openxmlformats.org/officeDocument/2006/relationships/hyperlink" Target="mailto:Adelle.Jerling@nwu.ac.za" TargetMode="External"/><Relationship Id="rId4" Type="http://schemas.openxmlformats.org/officeDocument/2006/relationships/hyperlink" Target="mailto:Dawie.JanseVanRensburg@nwu.ac.z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.Pretorius@nwu.ac.za" TargetMode="External"/><Relationship Id="rId2" Type="http://schemas.openxmlformats.org/officeDocument/2006/relationships/hyperlink" Target="mailto:Gerrit.Grobler@nwu.ac.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20536577@nwu.ac.za" TargetMode="External"/><Relationship Id="rId5" Type="http://schemas.openxmlformats.org/officeDocument/2006/relationships/hyperlink" Target="mailto:Adelle.Jerling@nwu.ac.za" TargetMode="External"/><Relationship Id="rId4" Type="http://schemas.openxmlformats.org/officeDocument/2006/relationships/hyperlink" Target="mailto:Lynette.drevin@nwu.ac.z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20536577@nwu.ac.za" TargetMode="External"/><Relationship Id="rId2" Type="http://schemas.openxmlformats.org/officeDocument/2006/relationships/hyperlink" Target="mailto:Adelle.Jerling@nwu.ac.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64" y="3325467"/>
            <a:ext cx="7275051" cy="9175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Senior Registration: Statistics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 smtClean="0"/>
              <a:t>Curriculum control forms</a:t>
            </a:r>
            <a:endParaRPr lang="en-ZW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err="1" smtClean="0">
                <a:solidFill>
                  <a:srgbClr val="6F0579"/>
                </a:solidFill>
              </a:rPr>
              <a:t>Programmes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The following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are offered by the Subject Group Statistics: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Statistics and Mathematics (2FG H02)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Computer Science and Statistics (2FF H26)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6"/>
          <a:stretch/>
        </p:blipFill>
        <p:spPr>
          <a:xfrm>
            <a:off x="0" y="576961"/>
            <a:ext cx="9144000" cy="5516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6F0579"/>
                </a:solidFill>
              </a:rPr>
              <a:t>Statistics and Mathematics (2FG H02)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Further </a:t>
            </a:r>
            <a:r>
              <a:rPr lang="en-ZW" dirty="0"/>
              <a:t>assistance (Statistics and </a:t>
            </a:r>
            <a:r>
              <a:rPr lang="en-ZW" dirty="0" smtClean="0"/>
              <a:t>Mathematics)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086910"/>
            <a:ext cx="8458792" cy="168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W" sz="2000" dirty="0" smtClean="0"/>
              <a:t>In case you need assistance with</a:t>
            </a:r>
          </a:p>
          <a:p>
            <a:r>
              <a:rPr lang="en-ZW" sz="2000" dirty="0" smtClean="0"/>
              <a:t>changes in course of study (different degree),</a:t>
            </a:r>
          </a:p>
          <a:p>
            <a:r>
              <a:rPr lang="en-ZW" sz="2000" dirty="0" smtClean="0"/>
              <a:t>recognition of substitute modules from previous studies,</a:t>
            </a:r>
          </a:p>
          <a:p>
            <a:pPr marL="0" indent="0">
              <a:buNone/>
            </a:pPr>
            <a:r>
              <a:rPr lang="en-ZW" sz="2000" dirty="0" smtClean="0"/>
              <a:t>please contact one of the following persons for advice: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60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Gerrit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Grobler</a:t>
            </a:r>
            <a:endParaRPr lang="en-Z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Advisor (Statistics)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2"/>
              </a:rPr>
              <a:t>Gerrit.Grobler@nwu.ac.za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414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Charl</a:t>
            </a:r>
            <a:r>
              <a:rPr lang="en-ZW" sz="1400" b="1" dirty="0" smtClean="0"/>
              <a:t> Pretorius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Chair (Statistics)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3"/>
              </a:rPr>
              <a:t>Charl.Pretorius@nwu.ac.za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568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Dawie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Janse</a:t>
            </a:r>
            <a:r>
              <a:rPr lang="en-ZW" sz="1400" b="1" dirty="0" smtClean="0"/>
              <a:t> van </a:t>
            </a:r>
            <a:r>
              <a:rPr lang="en-ZW" sz="1400" b="1" dirty="0" err="1" smtClean="0"/>
              <a:t>Rensburg</a:t>
            </a:r>
            <a:endParaRPr lang="en-Z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Chair (Mathematics)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4"/>
              </a:rPr>
              <a:t>Dawie.JanseVanRensburg@nwu.ac.za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604" y="4279926"/>
            <a:ext cx="8458792" cy="69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2000" dirty="0" smtClean="0"/>
              <a:t>For help with administrative issues and to obtain the necessary forms, please contact: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604" y="5057633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Adelle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Jerling</a:t>
            </a:r>
            <a:endParaRPr lang="en-ZW" sz="1400" b="1" dirty="0" smtClean="0"/>
          </a:p>
          <a:p>
            <a:pPr marL="0" indent="0">
              <a:buNone/>
            </a:pPr>
            <a:r>
              <a:rPr lang="en-ZW" sz="1200" dirty="0" smtClean="0"/>
              <a:t>FNAS Undergraduate Administrator</a:t>
            </a:r>
          </a:p>
          <a:p>
            <a:pPr marL="0" indent="0">
              <a:buNone/>
            </a:pPr>
            <a:r>
              <a:rPr lang="en-ZW" sz="1200" dirty="0" smtClean="0">
                <a:hlinkClick r:id="rId5"/>
              </a:rPr>
              <a:t>Adelle.Jerling@nwu.ac.za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285 2761</a:t>
            </a:r>
            <a:endParaRPr lang="en-ZW" sz="1200" dirty="0" smtClean="0"/>
          </a:p>
          <a:p>
            <a:pPr marL="0" indent="0">
              <a:buNone/>
            </a:pPr>
            <a:endParaRPr lang="en-ZW" sz="12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34144" y="5057633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smtClean="0"/>
              <a:t>Jeanne-Marie Coetzee</a:t>
            </a:r>
          </a:p>
          <a:p>
            <a:pPr marL="0" indent="0">
              <a:buNone/>
            </a:pPr>
            <a:r>
              <a:rPr lang="en-ZW" sz="1200" dirty="0" smtClean="0"/>
              <a:t>FNAS Administration Assistant</a:t>
            </a:r>
          </a:p>
          <a:p>
            <a:pPr marL="0" indent="0">
              <a:buNone/>
            </a:pPr>
            <a:r>
              <a:rPr lang="en-ZW" sz="1200" dirty="0" smtClean="0">
                <a:hlinkClick r:id="rId6"/>
              </a:rPr>
              <a:t>20536577@nwu.ac.za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299 2458</a:t>
            </a: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322523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7"/>
          <a:stretch/>
        </p:blipFill>
        <p:spPr>
          <a:xfrm>
            <a:off x="0" y="514756"/>
            <a:ext cx="9144000" cy="5798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altLang="en-US" sz="2800" dirty="0">
                <a:solidFill>
                  <a:srgbClr val="6F0579"/>
                </a:solidFill>
              </a:rPr>
              <a:t>Computer Science and Statistics (2FF H26</a:t>
            </a:r>
            <a:r>
              <a:rPr lang="en-ZW" altLang="en-US" sz="2800" dirty="0" smtClean="0">
                <a:solidFill>
                  <a:srgbClr val="6F0579"/>
                </a:solidFill>
              </a:rPr>
              <a:t>)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400" dirty="0" smtClean="0"/>
              <a:t>Further </a:t>
            </a:r>
            <a:r>
              <a:rPr lang="en-ZW" sz="2400" dirty="0"/>
              <a:t>assistance (Computer Science and </a:t>
            </a:r>
            <a:r>
              <a:rPr lang="en-ZW" sz="2400" dirty="0" smtClean="0"/>
              <a:t>Statistics)</a:t>
            </a:r>
            <a:endParaRPr lang="en-ZW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086910"/>
            <a:ext cx="8458792" cy="168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W" sz="2000" dirty="0" smtClean="0"/>
              <a:t>In case you need assistance with</a:t>
            </a:r>
          </a:p>
          <a:p>
            <a:r>
              <a:rPr lang="en-ZW" sz="2000" dirty="0" smtClean="0"/>
              <a:t>changes in course of study (different degree),</a:t>
            </a:r>
          </a:p>
          <a:p>
            <a:r>
              <a:rPr lang="en-ZW" sz="2000" dirty="0" smtClean="0"/>
              <a:t>recognition of substitute modules from previous studies,</a:t>
            </a:r>
          </a:p>
          <a:p>
            <a:pPr marL="0" indent="0">
              <a:buNone/>
            </a:pPr>
            <a:r>
              <a:rPr lang="en-ZW" sz="2000" dirty="0" smtClean="0"/>
              <a:t>please contact one of the following persons for advice: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60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Gerrit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Grobler</a:t>
            </a:r>
            <a:endParaRPr lang="en-Z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Advisor (Statistics)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2"/>
              </a:rPr>
              <a:t>Gerrit.Grobler@nwu.ac.za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414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Charl</a:t>
            </a:r>
            <a:r>
              <a:rPr lang="en-ZW" sz="1400" b="1" dirty="0" smtClean="0"/>
              <a:t> Pretorius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Chair (Statistics)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3"/>
              </a:rPr>
              <a:t>Charl.Pretorius@nwu.ac.za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5684" y="2859970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smtClean="0"/>
              <a:t>Lynette </a:t>
            </a:r>
            <a:r>
              <a:rPr lang="en-ZW" sz="1400" b="1" dirty="0" err="1" smtClean="0"/>
              <a:t>Drevin</a:t>
            </a:r>
            <a:endParaRPr lang="en-Z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Chair (Computer Science)</a:t>
            </a:r>
          </a:p>
          <a:p>
            <a:pPr marL="0" indent="0">
              <a:buNone/>
            </a:pPr>
            <a:r>
              <a:rPr lang="en-ZW" sz="1200" dirty="0" smtClean="0">
                <a:hlinkClick r:id="rId4"/>
              </a:rPr>
              <a:t>Lynette.Drevin@nwu.ac.za</a:t>
            </a:r>
            <a:endParaRPr lang="en-ZW" sz="1200" dirty="0" smtClean="0"/>
          </a:p>
          <a:p>
            <a:pPr marL="0" indent="0">
              <a:buNone/>
            </a:pPr>
            <a:endParaRPr lang="en-ZW" sz="12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604" y="4279926"/>
            <a:ext cx="8458792" cy="69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2000" dirty="0" smtClean="0"/>
              <a:t>For help with administrative issues and to obtain the necessary forms, please contact: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604" y="5057633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Adelle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Jerling</a:t>
            </a:r>
            <a:endParaRPr lang="en-ZW" sz="1400" b="1" dirty="0" smtClean="0"/>
          </a:p>
          <a:p>
            <a:pPr marL="0" indent="0">
              <a:buNone/>
            </a:pPr>
            <a:r>
              <a:rPr lang="en-ZW" sz="1200" dirty="0" smtClean="0"/>
              <a:t>FNAS Undergraduate Administrator</a:t>
            </a:r>
          </a:p>
          <a:p>
            <a:pPr marL="0" indent="0">
              <a:buNone/>
            </a:pPr>
            <a:r>
              <a:rPr lang="en-ZW" sz="1200" dirty="0" smtClean="0">
                <a:hlinkClick r:id="rId5"/>
              </a:rPr>
              <a:t>Adelle.Jerling@nwu.ac.za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285 2761</a:t>
            </a:r>
            <a:endParaRPr lang="en-ZW" sz="1200" dirty="0" smtClean="0"/>
          </a:p>
          <a:p>
            <a:pPr marL="0" indent="0">
              <a:buNone/>
            </a:pPr>
            <a:endParaRPr lang="en-ZW" sz="12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34144" y="5057633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smtClean="0"/>
              <a:t>Jeanne-Marie Coetzee</a:t>
            </a:r>
          </a:p>
          <a:p>
            <a:pPr marL="0" indent="0">
              <a:buNone/>
            </a:pPr>
            <a:r>
              <a:rPr lang="en-ZW" sz="1200" dirty="0" smtClean="0"/>
              <a:t>FNAS Administration Assistant</a:t>
            </a:r>
          </a:p>
          <a:p>
            <a:pPr marL="0" indent="0">
              <a:buNone/>
            </a:pPr>
            <a:r>
              <a:rPr lang="en-ZW" sz="1200" dirty="0" smtClean="0">
                <a:hlinkClick r:id="rId6"/>
              </a:rPr>
              <a:t>20536577@nwu.ac.za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299 2458</a:t>
            </a: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3231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STTN316/7 prerequisites not met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086909"/>
            <a:ext cx="8458792" cy="5546647"/>
          </a:xfrm>
        </p:spPr>
        <p:txBody>
          <a:bodyPr>
            <a:normAutofit/>
          </a:bodyPr>
          <a:lstStyle/>
          <a:p>
            <a:r>
              <a:rPr lang="en-ZW" sz="2000" b="1" dirty="0" smtClean="0"/>
              <a:t>STTN225 is a prerequisite for STTN316 and STTN317</a:t>
            </a:r>
            <a:r>
              <a:rPr lang="en-ZW" sz="2000" dirty="0" smtClean="0"/>
              <a:t>, i.e. you need to pass STTN225 before being allowed to continue with STTN316/7.</a:t>
            </a:r>
            <a:endParaRPr lang="en-ZW" sz="2000" dirty="0"/>
          </a:p>
          <a:p>
            <a:r>
              <a:rPr lang="en-ZW" sz="2000" b="1" dirty="0" smtClean="0"/>
              <a:t>In 2021 only</a:t>
            </a:r>
            <a:r>
              <a:rPr lang="en-ZW" sz="2000" dirty="0" smtClean="0"/>
              <a:t>, students who failed STTN225 but </a:t>
            </a:r>
            <a:r>
              <a:rPr lang="en-ZW" sz="2000" dirty="0" smtClean="0"/>
              <a:t>obtained a final module mark of at least at least 40% for STTN225, may register for:</a:t>
            </a:r>
          </a:p>
          <a:p>
            <a:pPr lvl="1"/>
            <a:r>
              <a:rPr lang="en-ZW" sz="1800" dirty="0" smtClean="0"/>
              <a:t>STTN316</a:t>
            </a:r>
          </a:p>
          <a:p>
            <a:pPr lvl="1"/>
            <a:r>
              <a:rPr lang="en-ZW" sz="1800" dirty="0" smtClean="0"/>
              <a:t>STTN317</a:t>
            </a:r>
          </a:p>
          <a:p>
            <a:pPr lvl="1"/>
            <a:r>
              <a:rPr lang="en-ZW" sz="1800" dirty="0" smtClean="0"/>
              <a:t>STTN326</a:t>
            </a:r>
          </a:p>
          <a:p>
            <a:pPr lvl="1"/>
            <a:r>
              <a:rPr lang="en-ZW" sz="1800" dirty="0" smtClean="0"/>
              <a:t>STTN327</a:t>
            </a:r>
          </a:p>
          <a:p>
            <a:r>
              <a:rPr lang="en-ZW" sz="2000" dirty="0" smtClean="0"/>
              <a:t>Students who failed STTN225 but obtained at least 40%, need to complete a “student request form” to be able to register for the third-year modules. Student request forms are available from:</a:t>
            </a:r>
          </a:p>
          <a:p>
            <a:endParaRPr lang="en-ZW" sz="2000" dirty="0"/>
          </a:p>
          <a:p>
            <a:pPr marL="0" indent="0">
              <a:buNone/>
            </a:pPr>
            <a:endParaRPr lang="en-ZW" sz="2000" dirty="0"/>
          </a:p>
          <a:p>
            <a:r>
              <a:rPr lang="en-ZW" sz="2000" dirty="0" smtClean="0"/>
              <a:t>Students who failed STTN225 in 2020 still need to repeat the module in 2021, regardless of the final module mark.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813957" y="4592974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ZW" sz="1400" b="1" dirty="0" err="1" smtClean="0"/>
              <a:t>Adelle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Jerling</a:t>
            </a:r>
            <a:endParaRPr lang="en-ZW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/>
              <a:t>FNAS Undergraduate Administrator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>
                <a:hlinkClick r:id="rId2"/>
              </a:rPr>
              <a:t>Adelle.Jerling@nwu.ac.za</a:t>
            </a:r>
            <a:endParaRPr lang="en-ZW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/>
              <a:t>018 </a:t>
            </a:r>
            <a:r>
              <a:rPr lang="en-ZW" sz="1200" dirty="0"/>
              <a:t>285 2761</a:t>
            </a:r>
            <a:endParaRPr lang="en-ZW" sz="1200" dirty="0" smtClean="0"/>
          </a:p>
          <a:p>
            <a:pPr marL="0" indent="0">
              <a:spcBef>
                <a:spcPts val="0"/>
              </a:spcBef>
              <a:buNone/>
            </a:pPr>
            <a:endParaRPr lang="en-ZW" sz="12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1257" y="4594296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ZW" sz="1400" b="1" dirty="0" smtClean="0"/>
              <a:t>Jeanne-Marie Coetzee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/>
              <a:t>FNAS Administration Assistant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>
                <a:hlinkClick r:id="rId3"/>
              </a:rPr>
              <a:t>20536577@nwu.ac.za</a:t>
            </a:r>
            <a:endParaRPr lang="en-ZW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ZW" sz="1200" dirty="0" smtClean="0"/>
              <a:t>018 </a:t>
            </a:r>
            <a:r>
              <a:rPr lang="en-ZW" sz="1200" dirty="0"/>
              <a:t>299 2458</a:t>
            </a: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3712489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Pattern_grey.pptx" id="{A3FEB61B-6C3F-47AF-9A48-6CD9D0E3D813}" vid="{5CA0A863-9E39-4635-9D00-ED64B3FE0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Template_Pattern_grey</Template>
  <TotalTime>306</TotalTime>
  <Words>383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Senior Registration: Statistics</vt:lpstr>
      <vt:lpstr>Programmes </vt:lpstr>
      <vt:lpstr>Statistics and Mathematics (2FG H02)</vt:lpstr>
      <vt:lpstr>Further assistance (Statistics and Mathematics)</vt:lpstr>
      <vt:lpstr>Computer Science and Statistics (2FF H26) </vt:lpstr>
      <vt:lpstr>Further assistance (Computer Science and Statistics)</vt:lpstr>
      <vt:lpstr>STTN316/7 prerequisites not 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NWUUSER</dc:creator>
  <cp:lastModifiedBy>11803371</cp:lastModifiedBy>
  <cp:revision>35</cp:revision>
  <dcterms:created xsi:type="dcterms:W3CDTF">2019-11-07T12:14:35Z</dcterms:created>
  <dcterms:modified xsi:type="dcterms:W3CDTF">2021-01-27T09:04:49Z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